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Acme" panose="02000706050000020004" pitchFamily="2" charset="0"/>
      <p:regular r:id="rId21"/>
    </p:embeddedFont>
    <p:embeddedFont>
      <p:font typeface="Barlow Bold" panose="020B0604020202020204" charset="0"/>
      <p:regular r:id="rId22"/>
    </p:embeddedFont>
    <p:embeddedFont>
      <p:font typeface="Barlow Medium" panose="020B0604020202020204" charset="0"/>
      <p:regular r:id="rId23"/>
    </p:embeddedFont>
    <p:embeddedFont>
      <p:font typeface="Barlow Semi-Bold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atisfy" panose="02000000000000000000" pitchFamily="2" charset="0"/>
      <p:regular r:id="rId30"/>
    </p:embeddedFont>
    <p:embeddedFont>
      <p:font typeface="Barlow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13E"/>
    <a:srgbClr val="0BB6BC"/>
    <a:srgbClr val="7F6F91"/>
    <a:srgbClr val="A81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Segments</c:v>
                </c:pt>
              </c:strCache>
            </c:strRef>
          </c:tx>
          <c:dPt>
            <c:idx val="0"/>
            <c:bubble3D val="0"/>
            <c:spPr>
              <a:solidFill>
                <a:srgbClr val="7F6F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B05-4F36-BEFA-B3B09DB82957}"/>
              </c:ext>
            </c:extLst>
          </c:dPt>
          <c:dPt>
            <c:idx val="1"/>
            <c:bubble3D val="0"/>
            <c:spPr>
              <a:solidFill>
                <a:srgbClr val="9011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05-4F36-BEFA-B3B09DB82957}"/>
              </c:ext>
            </c:extLst>
          </c:dPt>
          <c:dPt>
            <c:idx val="2"/>
            <c:bubble3D val="0"/>
            <c:spPr>
              <a:solidFill>
                <a:srgbClr val="0BB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05-4F36-BEFA-B3B09DB82957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B05-4F36-BEFA-B3B09DB82957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05-4F36-BEFA-B3B09DB82957}"/>
              </c:ext>
            </c:extLst>
          </c:dPt>
          <c:cat>
            <c:strRef>
              <c:f>Sheet1!$A$2:$A$6</c:f>
              <c:strCache>
                <c:ptCount val="5"/>
                <c:pt idx="0">
                  <c:v>Food Donors (Urban)</c:v>
                </c:pt>
                <c:pt idx="1">
                  <c:v>Receivers (Food Insecure Pop.)</c:v>
                </c:pt>
                <c:pt idx="2">
                  <c:v>NGOs, Partners &amp; Orgs</c:v>
                </c:pt>
                <c:pt idx="3">
                  <c:v>Government &amp; Institutions</c:v>
                </c:pt>
                <c:pt idx="4">
                  <c:v>Others (Drivers, Volunteers)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45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05-4F36-BEFA-B3B09DB82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35828159431205E-2"/>
          <c:y val="0.91592381834041703"/>
          <c:w val="0.76923031180592938"/>
          <c:h val="7.88678476142617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D8F88-C77C-404A-AE17-7B7850E415F7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34843-EAF5-4B68-BEEA-B6DFADD64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34843-EAF5-4B68-BEEA-B6DFADD64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7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7" Type="http://schemas.openxmlformats.org/officeDocument/2006/relationships/image" Target="../media/image17.svg"/><Relationship Id="rId12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0" Type="http://schemas.openxmlformats.org/officeDocument/2006/relationships/image" Target="../media/image38.jpe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51" y="0"/>
            <a:ext cx="15432174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0" y="0"/>
            <a:ext cx="2853551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6" name="Freeform 6"/>
          <p:cNvSpPr/>
          <p:nvPr/>
        </p:nvSpPr>
        <p:spPr>
          <a:xfrm>
            <a:off x="-3190925" y="-84320"/>
            <a:ext cx="5707102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r="-174813"/>
            </a:stretch>
          </a:blipFill>
        </p:spPr>
      </p:sp>
    </p:spTree>
    <p:extLst>
      <p:ext uri="{BB962C8B-B14F-4D97-AF65-F5344CB8AC3E}">
        <p14:creationId xmlns:p14="http://schemas.microsoft.com/office/powerpoint/2010/main" val="117430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703359" y="3357575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03359" y="8136464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13736" y="2694518"/>
            <a:ext cx="1524842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5969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11029376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15"/>
          <p:cNvSpPr/>
          <p:nvPr/>
        </p:nvSpPr>
        <p:spPr>
          <a:xfrm>
            <a:off x="14612169" y="2467083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16"/>
          <p:cNvSpPr txBox="1"/>
          <p:nvPr/>
        </p:nvSpPr>
        <p:spPr>
          <a:xfrm>
            <a:off x="12982784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36191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8802" y="2696086"/>
            <a:ext cx="43706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7743" y="3419744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Project Planning &amp; Research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97743" y="4022985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Branding &amp; Visual Identity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97743" y="462622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UI/UX Design (Wireframe)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97743" y="522946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Backend Architecture Design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97743" y="5832707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Prototype Development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97743" y="6435948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Partner/NGO onboarding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97743" y="7039189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 dirty="0" smtClean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MVP Launching &amp; User Testing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6913736" y="3763158"/>
            <a:ext cx="1849264" cy="8742"/>
          </a:xfrm>
          <a:prstGeom prst="line">
            <a:avLst/>
          </a:prstGeom>
          <a:ln w="485775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772399" y="4287665"/>
            <a:ext cx="2941093" cy="25027"/>
          </a:xfrm>
          <a:prstGeom prst="line">
            <a:avLst/>
          </a:prstGeom>
          <a:ln w="485775" cap="flat">
            <a:solidFill>
              <a:srgbClr val="0BB6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8632383" y="4838700"/>
            <a:ext cx="2012985" cy="0"/>
          </a:xfrm>
          <a:prstGeom prst="line">
            <a:avLst/>
          </a:prstGeom>
          <a:ln w="485775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3617523" y="6647644"/>
            <a:ext cx="2962913" cy="0"/>
          </a:xfrm>
          <a:prstGeom prst="line">
            <a:avLst/>
          </a:prstGeom>
          <a:ln w="485775" cap="flat">
            <a:solidFill>
              <a:srgbClr val="0831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4936191" y="7176881"/>
            <a:ext cx="1648450" cy="2945"/>
          </a:xfrm>
          <a:prstGeom prst="line">
            <a:avLst/>
          </a:prstGeom>
          <a:ln w="485775" cap="flat">
            <a:solidFill>
              <a:srgbClr val="CF6E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631922" y="5481739"/>
            <a:ext cx="3966801" cy="0"/>
          </a:xfrm>
          <a:prstGeom prst="line">
            <a:avLst/>
          </a:prstGeom>
          <a:ln w="4857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0667224" y="6118405"/>
            <a:ext cx="3944944" cy="0"/>
          </a:xfrm>
          <a:prstGeom prst="line">
            <a:avLst/>
          </a:prstGeom>
          <a:ln w="485775" cap="flat">
            <a:solidFill>
              <a:srgbClr val="00BF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03359" y="343008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Project Traction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7" name="TextBox 37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9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801" y="216203"/>
            <a:ext cx="3808334" cy="2204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66900"/>
            <a:ext cx="6857306" cy="84201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9144000" y="0"/>
            <a:ext cx="9341197" cy="10287000"/>
            <a:chOff x="0" y="0"/>
            <a:chExt cx="1245493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 u="sng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81112" y="876300"/>
            <a:ext cx="8706888" cy="1247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dirty="0"/>
              <a:t>. Subscription Plans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Large food donors (restaurants, supermarkets, event organizers) pay monthly or annually for access to dashboards, impact analytics, priority support.</a:t>
            </a:r>
          </a:p>
          <a:p>
            <a:r>
              <a:rPr lang="en-US" sz="2800" b="1" dirty="0"/>
              <a:t>2. NGO Premium Tools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NGOs pay a small monthly fee for delivery tracking, inventory management, volunteer coordination.</a:t>
            </a:r>
          </a:p>
          <a:p>
            <a:r>
              <a:rPr lang="en-US" sz="2800" b="1" dirty="0"/>
              <a:t>3. Corporate Sponsorships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Brands sponsor donation campaigns and gain visibility on the platform (great for CSR).</a:t>
            </a:r>
          </a:p>
          <a:p>
            <a:r>
              <a:rPr lang="en-US" sz="2800" b="1" dirty="0"/>
              <a:t>4. Data &amp; Impact Reports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Anonymized data is sold to researchers, government agencies, or international organizations.</a:t>
            </a:r>
          </a:p>
          <a:p>
            <a:r>
              <a:rPr lang="en-US" sz="2800" b="1" dirty="0"/>
              <a:t>5. Grants &amp; Impact Investments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Funding from social development organizations (UN, WFP, government bodies, etc.).</a:t>
            </a:r>
          </a:p>
          <a:p>
            <a:r>
              <a:rPr lang="en-US" sz="2800" b="1" dirty="0"/>
              <a:t>6. Delivery Coordination Fees</a:t>
            </a:r>
            <a:r>
              <a:rPr lang="en-US" sz="2800" dirty="0"/>
              <a:t> </a:t>
            </a:r>
            <a:r>
              <a:rPr lang="en-US" sz="2800" i="1" dirty="0"/>
              <a:t>(Optional)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 small fee per successful food donation delivery if ChakulaConnect helps coordinate transport.</a:t>
            </a: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8231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47" y="7886700"/>
            <a:ext cx="3581400" cy="2193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23284"/>
              </p:ext>
            </p:extLst>
          </p:nvPr>
        </p:nvGraphicFramePr>
        <p:xfrm>
          <a:off x="328116" y="2926349"/>
          <a:ext cx="7626824" cy="5024521"/>
        </p:xfrm>
        <a:graphic>
          <a:graphicData uri="http://schemas.openxmlformats.org/drawingml/2006/table">
            <a:tbl>
              <a:tblPr/>
              <a:tblGrid>
                <a:gridCol w="1906706">
                  <a:extLst>
                    <a:ext uri="{9D8B030D-6E8A-4147-A177-3AD203B41FA5}">
                      <a16:colId xmlns:a16="http://schemas.microsoft.com/office/drawing/2014/main" val="327535611"/>
                    </a:ext>
                  </a:extLst>
                </a:gridCol>
                <a:gridCol w="1906706">
                  <a:extLst>
                    <a:ext uri="{9D8B030D-6E8A-4147-A177-3AD203B41FA5}">
                      <a16:colId xmlns:a16="http://schemas.microsoft.com/office/drawing/2014/main" val="2421420467"/>
                    </a:ext>
                  </a:extLst>
                </a:gridCol>
                <a:gridCol w="1906706">
                  <a:extLst>
                    <a:ext uri="{9D8B030D-6E8A-4147-A177-3AD203B41FA5}">
                      <a16:colId xmlns:a16="http://schemas.microsoft.com/office/drawing/2014/main" val="1668937261"/>
                    </a:ext>
                  </a:extLst>
                </a:gridCol>
                <a:gridCol w="1906706">
                  <a:extLst>
                    <a:ext uri="{9D8B030D-6E8A-4147-A177-3AD203B41FA5}">
                      <a16:colId xmlns:a16="http://schemas.microsoft.com/office/drawing/2014/main" val="2742266775"/>
                    </a:ext>
                  </a:extLst>
                </a:gridCol>
              </a:tblGrid>
              <a:tr h="622107">
                <a:tc>
                  <a:txBody>
                    <a:bodyPr/>
                    <a:lstStyle/>
                    <a:p>
                      <a:r>
                        <a:rPr lang="en-US" sz="2800" b="1"/>
                        <a:t>Revenue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Units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489587"/>
                  </a:ext>
                </a:extLst>
              </a:tr>
              <a:tr h="1088687">
                <a:tc>
                  <a:txBody>
                    <a:bodyPr/>
                    <a:lstStyle/>
                    <a:p>
                      <a:r>
                        <a:rPr lang="en-US"/>
                        <a:t>Subscribing Businesses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679731"/>
                  </a:ext>
                </a:extLst>
              </a:tr>
              <a:tr h="622107">
                <a:tc>
                  <a:txBody>
                    <a:bodyPr/>
                    <a:lstStyle/>
                    <a:p>
                      <a:r>
                        <a:rPr lang="en-US"/>
                        <a:t>NGOs on Premium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706890"/>
                  </a:ext>
                </a:extLst>
              </a:tr>
              <a:tr h="622107">
                <a:tc>
                  <a:txBody>
                    <a:bodyPr/>
                    <a:lstStyle/>
                    <a:p>
                      <a:r>
                        <a:rPr lang="en-US"/>
                        <a:t>Corporate Sponsors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50,000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783355"/>
                  </a:ext>
                </a:extLst>
              </a:tr>
              <a:tr h="1088687">
                <a:tc>
                  <a:txBody>
                    <a:bodyPr/>
                    <a:lstStyle/>
                    <a:p>
                      <a:r>
                        <a:rPr lang="en-US"/>
                        <a:t>Delivery Fees (Optional)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500 deliveries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092947"/>
                  </a:ext>
                </a:extLst>
              </a:tr>
              <a:tr h="622107">
                <a:tc>
                  <a:txBody>
                    <a:bodyPr/>
                    <a:lstStyle/>
                    <a:p>
                      <a:r>
                        <a:rPr lang="en-US" b="1"/>
                        <a:t>Total Revenue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KES 180,000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59453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09600" y="2282976"/>
            <a:ext cx="6621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Monthly Revenue Breakdown (Sample for Nairobi)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Revenue</a:t>
            </a:r>
            <a:endParaRPr lang="en-US" sz="8099" b="1" dirty="0">
              <a:solidFill>
                <a:srgbClr val="0BB6BC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6" name="AutoShape 36"/>
          <p:cNvSpPr/>
          <p:nvPr/>
        </p:nvSpPr>
        <p:spPr>
          <a:xfrm>
            <a:off x="-457200" y="8994065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039"/>
              </p:ext>
            </p:extLst>
          </p:nvPr>
        </p:nvGraphicFramePr>
        <p:xfrm>
          <a:off x="8153400" y="2744641"/>
          <a:ext cx="9144000" cy="2703659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117761349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308924612"/>
                    </a:ext>
                  </a:extLst>
                </a:gridCol>
              </a:tblGrid>
              <a:tr h="386237">
                <a:tc>
                  <a:txBody>
                    <a:bodyPr/>
                    <a:lstStyle/>
                    <a:p>
                      <a:r>
                        <a:rPr lang="en-US" b="1" dirty="0"/>
                        <a:t>Expense 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Monthly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402140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Server &amp; Cloud Hosting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2531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Staff Salaries (Support &amp; Dev)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80,000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902560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Marketing &amp; Community Engagement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96082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NGO Vetting &amp; Legal Compliance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875608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/>
                        <a:t>Logistics Coordination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KES 10,000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173101"/>
                  </a:ext>
                </a:extLst>
              </a:tr>
              <a:tr h="386237">
                <a:tc>
                  <a:txBody>
                    <a:bodyPr/>
                    <a:lstStyle/>
                    <a:p>
                      <a:r>
                        <a:rPr lang="en-US" b="1"/>
                        <a:t>Total Costs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KES 120,000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3853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24801" y="2019300"/>
            <a:ext cx="76200" cy="6858000"/>
          </a:xfrm>
          <a:prstGeom prst="rect">
            <a:avLst/>
          </a:prstGeom>
          <a:solidFill>
            <a:srgbClr val="0BB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35446" y="2224593"/>
            <a:ext cx="4712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Estimated Monthly Operating Costs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24800" y="5600700"/>
            <a:ext cx="8804754" cy="45719"/>
          </a:xfrm>
          <a:prstGeom prst="rect">
            <a:avLst/>
          </a:prstGeom>
          <a:solidFill>
            <a:srgbClr val="0BB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5446" y="5763184"/>
            <a:ext cx="94825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 smtClean="0"/>
              <a:t>Profit &amp; Profit Margin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smtClean="0">
                <a:latin typeface="Arial" panose="020B0604020202020204" pitchFamily="34" charset="0"/>
              </a:rPr>
              <a:t>Net Monthly Profit:</a:t>
            </a:r>
            <a:r>
              <a:rPr lang="en-US" altLang="en-US" dirty="0" smtClean="0">
                <a:latin typeface="Arial" panose="020B0604020202020204" pitchFamily="34" charset="0"/>
              </a:rPr>
              <a:t/>
            </a:r>
            <a:br>
              <a:rPr lang="en-US" altLang="en-US" dirty="0" smtClean="0">
                <a:latin typeface="Arial" panose="020B0604020202020204" pitchFamily="34" charset="0"/>
              </a:rPr>
            </a:br>
            <a:r>
              <a:rPr lang="en-US" altLang="en-US" dirty="0" smtClean="0">
                <a:latin typeface="Arial" panose="020B0604020202020204" pitchFamily="34" charset="0"/>
              </a:rPr>
              <a:t>KES 180,000 – KES 120,000 = </a:t>
            </a:r>
            <a:r>
              <a:rPr lang="en-US" altLang="en-US" b="1" dirty="0" smtClean="0">
                <a:latin typeface="Arial" panose="020B0604020202020204" pitchFamily="34" charset="0"/>
              </a:rPr>
              <a:t>KES 60,000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latin typeface="Arial" panose="020B0604020202020204" pitchFamily="34" charset="0"/>
              </a:rPr>
              <a:t>Profit </a:t>
            </a:r>
            <a:r>
              <a:rPr lang="en-US" altLang="en-US" b="1" dirty="0">
                <a:latin typeface="Arial" panose="020B0604020202020204" pitchFamily="34" charset="0"/>
              </a:rPr>
              <a:t>Margin Calculation:</a:t>
            </a:r>
            <a:r>
              <a:rPr lang="en-US" altLang="en-US" dirty="0">
                <a:latin typeface="Arial" panose="020B0604020202020204" pitchFamily="34" charset="0"/>
              </a:rPr>
              <a:t/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(60,000 / 180,000) × 100 = </a:t>
            </a:r>
            <a:r>
              <a:rPr lang="en-US" altLang="en-US" b="1" dirty="0">
                <a:latin typeface="Arial" panose="020B0604020202020204" pitchFamily="34" charset="0"/>
              </a:rPr>
              <a:t>33.3%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>
                <a:latin typeface="Arial" panose="020B0604020202020204" pitchFamily="34" charset="0"/>
              </a:rPr>
              <a:t>With scale and optimization, margins can grow significantly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266168"/>
            <a:ext cx="3843650" cy="2224593"/>
          </a:xfrm>
          <a:prstGeom prst="rect">
            <a:avLst/>
          </a:prstGeom>
        </p:spPr>
      </p:pic>
      <p:sp>
        <p:nvSpPr>
          <p:cNvPr id="14" name="TextBox 37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11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9573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40883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2743200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4223" y="1895897"/>
            <a:ext cx="11582400" cy="1376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1. Target Audience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Food Donors</a:t>
            </a:r>
            <a:r>
              <a:rPr lang="en-US" sz="2400" dirty="0"/>
              <a:t>: Restaurants, supermarkets, food producers, corporates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NGOs &amp; Distribution Centers</a:t>
            </a:r>
            <a:r>
              <a:rPr lang="en-US" sz="2400" dirty="0"/>
              <a:t>: Orphanages, shelters, food banks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Beneficiaries</a:t>
            </a:r>
            <a:r>
              <a:rPr lang="en-US" sz="2400" dirty="0"/>
              <a:t>: Local communities, individuals in need</a:t>
            </a:r>
          </a:p>
          <a:p>
            <a:r>
              <a:rPr lang="en-US" sz="2400" b="1" dirty="0"/>
              <a:t>2. Key Approaches</a:t>
            </a:r>
          </a:p>
          <a:p>
            <a:r>
              <a:rPr lang="en-US" sz="2400" b="1" dirty="0"/>
              <a:t>Partnerships &amp; Collaborations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Partner with </a:t>
            </a:r>
            <a:r>
              <a:rPr lang="en-US" sz="2400" b="1" dirty="0"/>
              <a:t>NGOs, corporate sponsors, and government agencies</a:t>
            </a:r>
            <a:r>
              <a:rPr lang="en-US" sz="2400" dirty="0"/>
              <a:t>.</a:t>
            </a:r>
          </a:p>
          <a:p>
            <a:r>
              <a:rPr lang="en-US" sz="2400" b="1" dirty="0"/>
              <a:t>Digital Marketing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Social media campaigns, influencer marketing, and targeted ads.</a:t>
            </a:r>
          </a:p>
          <a:p>
            <a:r>
              <a:rPr lang="en-US" sz="2400" b="1" dirty="0"/>
              <a:t>Offline Outreach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Community events, corporate CSR engagement, and media outreach.</a:t>
            </a:r>
          </a:p>
          <a:p>
            <a:r>
              <a:rPr lang="en-US" sz="2400" b="1" dirty="0"/>
              <a:t>Content Marketing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Blogs, case studies, impact reports, and video storytelling.</a:t>
            </a:r>
          </a:p>
          <a:p>
            <a:r>
              <a:rPr lang="en-US" sz="2400" b="1" dirty="0"/>
              <a:t>Incentive Programs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Referral bonuses, discounts for early adopters.</a:t>
            </a:r>
          </a:p>
          <a:p>
            <a:r>
              <a:rPr lang="en-US" sz="2400" b="1" dirty="0"/>
              <a:t>3. Channels</a:t>
            </a:r>
          </a:p>
          <a:p>
            <a:r>
              <a:rPr lang="en-US" sz="2400" b="1" dirty="0"/>
              <a:t>Social Media Platforms</a:t>
            </a:r>
            <a:r>
              <a:rPr lang="en-US" sz="2400" dirty="0"/>
              <a:t>: Facebook, Instagram, LinkedIn</a:t>
            </a:r>
          </a:p>
          <a:p>
            <a:r>
              <a:rPr lang="en-US" sz="2400" b="1" dirty="0"/>
              <a:t>Website</a:t>
            </a:r>
            <a:r>
              <a:rPr lang="en-US" sz="2400" dirty="0"/>
              <a:t>: User-friendly, mobile optimized for easy donations and tracking</a:t>
            </a:r>
          </a:p>
          <a:p>
            <a:r>
              <a:rPr lang="en-US" sz="2400" b="1" dirty="0"/>
              <a:t>SMS/WhatsApp Campaigns</a:t>
            </a:r>
            <a:r>
              <a:rPr lang="en-US" sz="2400" dirty="0"/>
              <a:t>: Direct engagement for food donations and delivery coordination.</a:t>
            </a:r>
          </a:p>
          <a:p>
            <a:r>
              <a:rPr lang="en-US" sz="2400" b="1" dirty="0"/>
              <a:t>4. Local and Targeted Campaigns</a:t>
            </a:r>
          </a:p>
          <a:p>
            <a:r>
              <a:rPr lang="en-US" sz="2400" b="1" dirty="0"/>
              <a:t>Geo-targeted ads</a:t>
            </a:r>
            <a:r>
              <a:rPr lang="en-US" sz="2400" dirty="0"/>
              <a:t> and </a:t>
            </a:r>
            <a:r>
              <a:rPr lang="en-US" sz="2400" b="1" dirty="0"/>
              <a:t>mobile marketing</a:t>
            </a:r>
            <a:r>
              <a:rPr lang="en-US" sz="2400" dirty="0"/>
              <a:t> to reach specific areas with high food insecurity</a:t>
            </a:r>
            <a:r>
              <a:rPr lang="en-US" sz="2400" dirty="0" smtClean="0"/>
              <a:t>.</a:t>
            </a:r>
            <a:endParaRPr lang="en-US" sz="2400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28800" y="34290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  <p:sp>
        <p:nvSpPr>
          <p:cNvPr id="6" name="TextBox 37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12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190500"/>
            <a:ext cx="3897315" cy="2255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12" y="3467100"/>
            <a:ext cx="720028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10" y="5486400"/>
            <a:ext cx="7253640" cy="46101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-416708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2313338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3759" y="1257300"/>
            <a:ext cx="9245351" cy="1343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Reducing Food </a:t>
            </a:r>
            <a:r>
              <a:rPr lang="en-US" sz="3600" dirty="0" smtClean="0"/>
              <a:t>Waste  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90113E"/>
                </a:solidFill>
              </a:rPr>
              <a:t>Donations </a:t>
            </a:r>
            <a:r>
              <a:rPr lang="en-US" sz="2000" b="1" dirty="0">
                <a:solidFill>
                  <a:srgbClr val="90113E"/>
                </a:solidFill>
              </a:rPr>
              <a:t>from businesses</a:t>
            </a:r>
            <a:r>
              <a:rPr lang="en-US" sz="2000" dirty="0">
                <a:solidFill>
                  <a:srgbClr val="90113E"/>
                </a:solidFill>
              </a:rPr>
              <a:t>- </a:t>
            </a:r>
            <a:r>
              <a:rPr lang="en-US" sz="1400" dirty="0"/>
              <a:t>reduce food waste by redirecting surplus, unsold, or near-expiry food to those who need it.</a:t>
            </a:r>
            <a:endParaRPr lang="en-US" sz="1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Environmentally sustainable</a:t>
            </a:r>
            <a:r>
              <a:rPr lang="en-US" sz="1400" dirty="0"/>
              <a:t>-reducing the environmental burden caused by discarded food, which decomposes and releases methane, a harmful greenhouse gas.</a:t>
            </a:r>
            <a:endParaRPr lang="en-US" sz="1400" dirty="0" smtClean="0"/>
          </a:p>
          <a:p>
            <a:pPr marL="571500" indent="-571500">
              <a:lnSpc>
                <a:spcPts val="5021"/>
              </a:lnSpc>
              <a:buFont typeface="Wingdings" panose="05000000000000000000" pitchFamily="2" charset="2"/>
              <a:buChar char="ü"/>
            </a:pPr>
            <a:r>
              <a:rPr lang="en-US" sz="3600" dirty="0"/>
              <a:t>Addressing Food </a:t>
            </a:r>
            <a:r>
              <a:rPr lang="en-US" sz="3600" dirty="0" smtClean="0"/>
              <a:t>Insecurity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Empowering NGOs and food banks</a:t>
            </a:r>
            <a:r>
              <a:rPr lang="en-US" sz="2000" dirty="0"/>
              <a:t>: </a:t>
            </a:r>
            <a:r>
              <a:rPr lang="en-US" sz="1400" dirty="0"/>
              <a:t>ChakulaConnect connects food donors with local NGOs, community centers, and shelters that directly provide food to vulnerable populations, including low-income families, orphans, and the </a:t>
            </a:r>
            <a:r>
              <a:rPr lang="en-US" sz="1400" dirty="0" smtClean="0"/>
              <a:t>homeless.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Improving access to nutrition</a:t>
            </a:r>
            <a:r>
              <a:rPr lang="en-US" sz="2000" dirty="0"/>
              <a:t>: </a:t>
            </a:r>
            <a:r>
              <a:rPr lang="en-US" sz="1400" dirty="0"/>
              <a:t>It ensures that those in need have better access to nutritious food, helping improve public health and reducing malnutrition.</a:t>
            </a:r>
            <a:endParaRPr lang="en-US" sz="1400" dirty="0" smtClean="0">
              <a:solidFill>
                <a:srgbClr val="90113E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Strengthening Community </a:t>
            </a:r>
            <a:r>
              <a:rPr lang="en-US" sz="3600" dirty="0" smtClean="0"/>
              <a:t>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Building community resilience</a:t>
            </a:r>
            <a:r>
              <a:rPr lang="en-US" sz="2000" dirty="0"/>
              <a:t>: </a:t>
            </a:r>
            <a:r>
              <a:rPr lang="en-US" sz="1400" dirty="0"/>
              <a:t>By creating a platform that fosters connections between donors and NGOs, ChakulaConnect strengthens community networks that support one another in times of need</a:t>
            </a:r>
            <a:r>
              <a:rPr lang="en-US" sz="1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Encouraging corporate responsibility</a:t>
            </a:r>
            <a:r>
              <a:rPr lang="en-US" sz="2000" dirty="0">
                <a:solidFill>
                  <a:srgbClr val="90113E"/>
                </a:solidFill>
              </a:rPr>
              <a:t>: </a:t>
            </a:r>
            <a:r>
              <a:rPr lang="en-US" sz="1400" dirty="0"/>
              <a:t>It encourages businesses to play an active role in social welfare by providing an easy and efficient way to donate surplus food.</a:t>
            </a:r>
            <a:endParaRPr lang="en-US" sz="1400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Economic </a:t>
            </a:r>
            <a:r>
              <a:rPr lang="en-US" sz="3600" dirty="0" smtClean="0"/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Supporting local economies</a:t>
            </a:r>
            <a:r>
              <a:rPr lang="en-US" sz="2000" dirty="0"/>
              <a:t>: </a:t>
            </a:r>
            <a:r>
              <a:rPr lang="en-US" sz="1400" dirty="0"/>
              <a:t>By helping local businesses donate excess food, ChakulaConnect creates a </a:t>
            </a:r>
            <a:r>
              <a:rPr lang="en-US" sz="1400" b="1" dirty="0">
                <a:solidFill>
                  <a:srgbClr val="0BB6BC"/>
                </a:solidFill>
              </a:rPr>
              <a:t>win-win</a:t>
            </a:r>
            <a:r>
              <a:rPr lang="en-US" sz="1400" dirty="0"/>
              <a:t> situation where businesses reduce waste costs, NGOs gain more resources, and communities thrive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rgbClr val="90113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Job creation</a:t>
            </a:r>
            <a:r>
              <a:rPr lang="en-US" sz="1400" dirty="0"/>
              <a:t>: As the platform grows, it can create jobs in the logistics, tech, and nonprofit sectors.</a:t>
            </a:r>
            <a:endParaRPr lang="en-US" sz="1400" dirty="0" smtClean="0">
              <a:solidFill>
                <a:srgbClr val="90113E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Raising Awareness &amp; </a:t>
            </a:r>
            <a:r>
              <a:rPr lang="en-US" sz="3600" dirty="0" smtClean="0"/>
              <a:t>Advocacy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Promoting food waste awareness</a:t>
            </a:r>
            <a:r>
              <a:rPr lang="en-US" sz="2000" dirty="0"/>
              <a:t>: </a:t>
            </a:r>
            <a:r>
              <a:rPr lang="en-US" sz="1400" dirty="0"/>
              <a:t>Through its campaigns, ChakulaConnect educates the public and businesses </a:t>
            </a:r>
            <a:r>
              <a:rPr lang="en-US" sz="1400" dirty="0">
                <a:solidFill>
                  <a:srgbClr val="0BB6BC"/>
                </a:solidFill>
              </a:rPr>
              <a:t>about the </a:t>
            </a:r>
            <a:r>
              <a:rPr lang="en-US" sz="1400" b="1" dirty="0">
                <a:solidFill>
                  <a:srgbClr val="0BB6BC"/>
                </a:solidFill>
              </a:rPr>
              <a:t>importance of reducing food waste</a:t>
            </a:r>
            <a:r>
              <a:rPr lang="en-US" sz="1400" dirty="0">
                <a:solidFill>
                  <a:srgbClr val="0BB6BC"/>
                </a:solidFill>
              </a:rPr>
              <a:t> </a:t>
            </a:r>
            <a:r>
              <a:rPr lang="en-US" sz="1400" dirty="0"/>
              <a:t>and contributing to social good</a:t>
            </a:r>
            <a:r>
              <a:rPr lang="en-US" sz="1400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0113E"/>
                </a:solidFill>
              </a:rPr>
              <a:t>Social change</a:t>
            </a:r>
            <a:r>
              <a:rPr lang="en-US" sz="2000" dirty="0">
                <a:solidFill>
                  <a:srgbClr val="90113E"/>
                </a:solidFill>
              </a:rPr>
              <a:t>: </a:t>
            </a:r>
            <a:r>
              <a:rPr lang="en-US" sz="1400" dirty="0"/>
              <a:t>By focusing on food insecurity and waste reduction, ChakulaConnect is a part of a broader movement towards </a:t>
            </a:r>
            <a:r>
              <a:rPr lang="en-US" sz="1400" b="1" dirty="0">
                <a:solidFill>
                  <a:srgbClr val="0BB6BC"/>
                </a:solidFill>
              </a:rPr>
              <a:t>social and environmental responsibility</a:t>
            </a:r>
            <a:r>
              <a:rPr lang="en-US" sz="1400" dirty="0" smtClean="0">
                <a:solidFill>
                  <a:srgbClr val="0BB6BC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/>
            <a:r>
              <a:rPr lang="en-US" sz="2000" dirty="0" smtClean="0"/>
              <a:t>    In </a:t>
            </a:r>
            <a:r>
              <a:rPr lang="en-US" sz="2000" dirty="0"/>
              <a:t>essence, ChakulaConnect is not just a food donation platform, but a key player in promoting </a:t>
            </a:r>
            <a:r>
              <a:rPr lang="en-US" sz="2000" b="1" dirty="0">
                <a:solidFill>
                  <a:srgbClr val="90113E"/>
                </a:solidFill>
              </a:rPr>
              <a:t>sustainability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90113E"/>
                </a:solidFill>
              </a:rPr>
              <a:t>community welfare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90113E"/>
                </a:solidFill>
              </a:rPr>
              <a:t>social equity</a:t>
            </a:r>
            <a:r>
              <a:rPr lang="en-US" sz="2000" dirty="0"/>
              <a:t>.</a:t>
            </a:r>
            <a:endParaRPr lang="en-US" sz="2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-8432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266700"/>
            <a:ext cx="4391135" cy="2541461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chemeClr val="bg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13</a:t>
            </a:r>
            <a:endParaRPr lang="en-US" sz="2199" b="1" dirty="0">
              <a:solidFill>
                <a:schemeClr val="bg1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886547"/>
            <a:ext cx="11734800" cy="447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We Are Seeking:</a:t>
            </a:r>
          </a:p>
          <a:p>
            <a:r>
              <a:rPr lang="en-US" sz="2800" b="1" dirty="0" smtClean="0"/>
              <a:t>Ksh </a:t>
            </a:r>
            <a:r>
              <a:rPr lang="en-US" sz="2800" b="1" dirty="0"/>
              <a:t>1 Million</a:t>
            </a:r>
            <a:r>
              <a:rPr lang="en-US" sz="2800" dirty="0"/>
              <a:t> (~USD 7,000) in seed funding</a:t>
            </a:r>
            <a:br>
              <a:rPr lang="en-US" sz="2800" dirty="0"/>
            </a:br>
            <a:r>
              <a:rPr lang="en-US" sz="2800" dirty="0"/>
              <a:t>+</a:t>
            </a:r>
            <a:br>
              <a:rPr lang="en-US" sz="2800" dirty="0"/>
            </a:br>
            <a:r>
              <a:rPr lang="en-US" sz="2800" b="1" dirty="0"/>
              <a:t>Strategic partnerships</a:t>
            </a:r>
            <a:r>
              <a:rPr lang="en-US" sz="2800" dirty="0"/>
              <a:t> with food donors, NGOs, logistics providers, and tech collaborators.</a:t>
            </a:r>
          </a:p>
          <a:p>
            <a:pPr algn="l">
              <a:lnSpc>
                <a:spcPts val="9364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8739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3719" y="249072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Ask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73264"/>
              </p:ext>
            </p:extLst>
          </p:nvPr>
        </p:nvGraphicFramePr>
        <p:xfrm>
          <a:off x="432911" y="4421386"/>
          <a:ext cx="8724900" cy="356616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908300">
                  <a:extLst>
                    <a:ext uri="{9D8B030D-6E8A-4147-A177-3AD203B41FA5}">
                      <a16:colId xmlns:a16="http://schemas.microsoft.com/office/drawing/2014/main" val="2993173664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899878988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396768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(KSh)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839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Platform MVP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Basic web/app build (for donors + NGOs),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70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Marketing &amp; Branding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Logo, social media, launch awareness, materials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901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Operations &amp; Piloting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Food collection &amp; pilot delivery in select areas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93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Legal &amp; Admin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Registration, food safety compliance, agreements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35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Monitoring &amp;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Feedback collection, analytics, basic staff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19732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3400" y="3981390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>
                <a:solidFill>
                  <a:srgbClr val="90113E"/>
                </a:solidFill>
              </a:rPr>
              <a:t>How We Will Use the </a:t>
            </a:r>
            <a:r>
              <a:rPr lang="en-US" sz="2000" b="1" i="1" u="sng" dirty="0" smtClean="0">
                <a:solidFill>
                  <a:srgbClr val="90113E"/>
                </a:solidFill>
              </a:rPr>
              <a:t>Ksh </a:t>
            </a:r>
            <a:r>
              <a:rPr lang="en-US" sz="2000" b="1" i="1" u="sng" dirty="0">
                <a:solidFill>
                  <a:srgbClr val="90113E"/>
                </a:solidFill>
              </a:rPr>
              <a:t>1M Budget: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10" y="7987546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u="sng" dirty="0">
                <a:solidFill>
                  <a:srgbClr val="90113E"/>
                </a:solidFill>
              </a:rPr>
              <a:t>We’re Looking for Partners 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Food Donors</a:t>
            </a:r>
            <a:r>
              <a:rPr lang="en-US" sz="2000" dirty="0"/>
              <a:t> – Restaurants, hotels, supermarkets, and farms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NGOs</a:t>
            </a:r>
            <a:r>
              <a:rPr lang="en-US" sz="2000" dirty="0"/>
              <a:t> – For food redistribution and last-mile reach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Logistics Providers</a:t>
            </a:r>
            <a:r>
              <a:rPr lang="en-US" sz="2000" dirty="0"/>
              <a:t> – To assist with affordable or sponsored deliveries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Tech Experts</a:t>
            </a:r>
            <a:r>
              <a:rPr lang="en-US" sz="2000" dirty="0"/>
              <a:t> – To collaborate on MVP and future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Media &amp; Influencers</a:t>
            </a:r>
            <a:r>
              <a:rPr lang="en-US" sz="2000" dirty="0"/>
              <a:t> – To help create visibility and drive adoption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10" y="4421386"/>
            <a:ext cx="8352856" cy="5575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04" y="342900"/>
            <a:ext cx="3752262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chemeClr val="bg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  <a:endParaRPr lang="en-US" sz="2199" b="1" dirty="0">
              <a:solidFill>
                <a:schemeClr val="bg1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05725" y="102870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u="non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Team Members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62200" y="7198179"/>
            <a:ext cx="3800788" cy="1283428"/>
            <a:chOff x="-985329" y="-44085"/>
            <a:chExt cx="5067717" cy="1711237"/>
          </a:xfrm>
        </p:grpSpPr>
        <p:sp>
          <p:nvSpPr>
            <p:cNvPr id="14" name="TextBox 14"/>
            <p:cNvSpPr txBox="1"/>
            <p:nvPr/>
          </p:nvSpPr>
          <p:spPr>
            <a:xfrm>
              <a:off x="-985329" y="-44085"/>
              <a:ext cx="5067717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BONFACE MAMBOLEO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856898" y="928488"/>
              <a:ext cx="450218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Founder, Software Developer &amp; Tech Lead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00057" y="7195481"/>
            <a:ext cx="3790022" cy="950538"/>
            <a:chOff x="-412573" y="-108924"/>
            <a:chExt cx="5053363" cy="1267384"/>
          </a:xfrm>
        </p:grpSpPr>
        <p:sp>
          <p:nvSpPr>
            <p:cNvPr id="17" name="TextBox 17"/>
            <p:cNvSpPr txBox="1"/>
            <p:nvPr/>
          </p:nvSpPr>
          <p:spPr>
            <a:xfrm>
              <a:off x="-412573" y="-108924"/>
              <a:ext cx="5053363" cy="615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CHANTELLE AMAIZAH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55705" y="609592"/>
              <a:ext cx="3925484" cy="5488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Operation &amp; Logistics Lead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00555" y="7226777"/>
            <a:ext cx="3753012" cy="1254830"/>
            <a:chOff x="307685" y="-12196"/>
            <a:chExt cx="5004016" cy="1673105"/>
          </a:xfrm>
        </p:grpSpPr>
        <p:sp>
          <p:nvSpPr>
            <p:cNvPr id="20" name="TextBox 20"/>
            <p:cNvSpPr txBox="1"/>
            <p:nvPr/>
          </p:nvSpPr>
          <p:spPr>
            <a:xfrm>
              <a:off x="593131" y="-12196"/>
              <a:ext cx="4433124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</a:t>
              </a: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ANDREW OCHIENG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7685" y="922246"/>
              <a:ext cx="5004016" cy="738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Marketing &amp; Community Engagement Lead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706600" y="7195481"/>
            <a:ext cx="3068825" cy="1021449"/>
            <a:chOff x="808957" y="-219545"/>
            <a:chExt cx="4091766" cy="1361932"/>
          </a:xfrm>
        </p:grpSpPr>
        <p:sp>
          <p:nvSpPr>
            <p:cNvPr id="23" name="TextBox 23"/>
            <p:cNvSpPr txBox="1"/>
            <p:nvPr/>
          </p:nvSpPr>
          <p:spPr>
            <a:xfrm>
              <a:off x="808957" y="-219545"/>
              <a:ext cx="409176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 smtClean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JOSEPH MUSINGA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418557" y="593519"/>
              <a:ext cx="3239635" cy="54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dirty="0" smtClean="0">
                  <a:solidFill>
                    <a:srgbClr val="0BB6BC"/>
                  </a:solidFill>
                  <a:latin typeface="Barlow"/>
                  <a:ea typeface="Barlow"/>
                  <a:cs typeface="Barlow"/>
                  <a:sym typeface="Barlow"/>
                </a:rPr>
                <a:t>Field Coordinator</a:t>
              </a:r>
              <a:endParaRPr lang="en-US" dirty="0">
                <a:solidFill>
                  <a:srgbClr val="0BB6B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26" name="Freeform 2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174813"/>
            </a:stretch>
          </a:blipFill>
        </p:spPr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3"/>
          <a:stretch/>
        </p:blipFill>
        <p:spPr>
          <a:xfrm>
            <a:off x="2703650" y="4000497"/>
            <a:ext cx="2886388" cy="2888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6" r="15903"/>
          <a:stretch/>
        </p:blipFill>
        <p:spPr>
          <a:xfrm>
            <a:off x="6391371" y="4063337"/>
            <a:ext cx="3144996" cy="2849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7222" r="39449" b="32778"/>
          <a:stretch/>
        </p:blipFill>
        <p:spPr>
          <a:xfrm>
            <a:off x="10337700" y="3740353"/>
            <a:ext cx="3068353" cy="31863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250" y="435464"/>
            <a:ext cx="4015578" cy="2324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1710" r="24548" b="26769"/>
          <a:stretch/>
        </p:blipFill>
        <p:spPr>
          <a:xfrm>
            <a:off x="14202623" y="3740353"/>
            <a:ext cx="3232543" cy="3289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15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1165" y="0"/>
            <a:ext cx="6879235" cy="19236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7000" b="1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CALL </a:t>
            </a:r>
            <a:r>
              <a:rPr lang="en-US" sz="7000" b="1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TO</a:t>
            </a:r>
            <a:r>
              <a:rPr lang="en-US" sz="70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</a:t>
            </a:r>
            <a:r>
              <a:rPr lang="en-US" sz="7000" b="1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ACTION</a:t>
            </a:r>
            <a:endParaRPr lang="en-US" sz="7000" b="1" dirty="0">
              <a:solidFill>
                <a:srgbClr val="0BB6BC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478001" y="0"/>
            <a:ext cx="3835080" cy="2171700"/>
          </a:xfrm>
          <a:custGeom>
            <a:avLst/>
            <a:gdLst/>
            <a:ahLst/>
            <a:cxnLst/>
            <a:rect l="l" t="t" r="r" b="b"/>
            <a:pathLst>
              <a:path w="2793363" h="1396681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5697199" y="75819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2438400" y="0"/>
                </a:moveTo>
                <a:lnTo>
                  <a:pt x="0" y="0"/>
                </a:lnTo>
                <a:lnTo>
                  <a:pt x="0" y="2438400"/>
                </a:lnTo>
                <a:lnTo>
                  <a:pt x="2438400" y="2438400"/>
                </a:lnTo>
                <a:lnTo>
                  <a:pt x="24384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16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165" y="5143500"/>
            <a:ext cx="11350014" cy="5016758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BB6BC"/>
                </a:solidFill>
              </a:rPr>
              <a:t>Be Part of the Change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Support </a:t>
            </a:r>
            <a:r>
              <a:rPr lang="en-US" sz="3200" dirty="0" smtClean="0">
                <a:solidFill>
                  <a:srgbClr val="90113E"/>
                </a:solidFill>
              </a:rPr>
              <a:t>ChakulaConnect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in transforming surplus into sustenance.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✅ </a:t>
            </a:r>
            <a:r>
              <a:rPr lang="en-US" sz="3200" b="1" dirty="0">
                <a:solidFill>
                  <a:srgbClr val="0BB6BC"/>
                </a:solidFill>
              </a:rPr>
              <a:t>Ways to Get Involved</a:t>
            </a:r>
            <a:endParaRPr lang="en-US" sz="3200" dirty="0">
              <a:solidFill>
                <a:srgbClr val="0BB6BC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Partner</a:t>
            </a:r>
            <a:r>
              <a:rPr lang="en-US" sz="3200" dirty="0">
                <a:solidFill>
                  <a:srgbClr val="90113E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with us to roll out pilot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Sponsor</a:t>
            </a:r>
            <a:r>
              <a:rPr lang="en-US" sz="3200" dirty="0">
                <a:solidFill>
                  <a:srgbClr val="90113E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 logistics hub or driver fleet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Fund</a:t>
            </a:r>
            <a:r>
              <a:rPr lang="en-US" sz="3200" dirty="0">
                <a:solidFill>
                  <a:schemeClr val="bg1"/>
                </a:solidFill>
              </a:rPr>
              <a:t> technology and community awareness campaigns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0113E"/>
                </a:solidFill>
              </a:rPr>
              <a:t>Collaborate</a:t>
            </a:r>
            <a:r>
              <a:rPr lang="en-US" sz="3200" dirty="0">
                <a:solidFill>
                  <a:schemeClr val="bg1"/>
                </a:solidFill>
              </a:rPr>
              <a:t> as a corporate CSR or impact donor</a:t>
            </a:r>
          </a:p>
          <a:p>
            <a:pPr algn="ctr"/>
            <a:r>
              <a:rPr lang="en-US" sz="3200" dirty="0">
                <a:solidFill>
                  <a:srgbClr val="0BB6BC"/>
                </a:solidFill>
              </a:rPr>
              <a:t>📩 </a:t>
            </a:r>
            <a:r>
              <a:rPr lang="en-US" sz="3200" b="1" dirty="0">
                <a:solidFill>
                  <a:srgbClr val="0BB6BC"/>
                </a:solidFill>
              </a:rPr>
              <a:t>Let’s Talk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Email: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90113E"/>
                </a:solidFill>
              </a:rPr>
              <a:t>mamboleobonface001@gmail.com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Phone: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0BB6BC"/>
                </a:solidFill>
              </a:rPr>
              <a:t>[+254 </a:t>
            </a:r>
            <a:r>
              <a:rPr lang="en-US" sz="3200" dirty="0" smtClean="0">
                <a:solidFill>
                  <a:srgbClr val="0BB6BC"/>
                </a:solidFill>
              </a:rPr>
              <a:t>796682070/+254 748189181]</a:t>
            </a:r>
            <a:endParaRPr lang="en-US" sz="3200" dirty="0">
              <a:solidFill>
                <a:srgbClr val="0BB6B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214" y="0"/>
            <a:ext cx="2830654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"/>
            <a:ext cx="15973535" cy="92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81100"/>
            <a:ext cx="14020800" cy="801188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-552450"/>
            <a:ext cx="9601200" cy="11544300"/>
          </a:xfrm>
          <a:custGeom>
            <a:avLst/>
            <a:gdLst/>
            <a:ahLst/>
            <a:cxnLst/>
            <a:rect l="l" t="t" r="r" b="b"/>
            <a:pathLst>
              <a:path w="9601200" h="115443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5381" t="-2505" b="-1008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9257" y="9576600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303663" y="143884"/>
            <a:ext cx="1837509" cy="1837509"/>
          </a:xfrm>
          <a:custGeom>
            <a:avLst/>
            <a:gdLst/>
            <a:ahLst/>
            <a:cxnLst/>
            <a:rect l="l" t="t" r="r" b="b"/>
            <a:pathLst>
              <a:path w="1837509" h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3" y="1497330"/>
            <a:ext cx="8620493" cy="5170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8154459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Satisfy" panose="02000000000000000000" pitchFamily="2" charset="0"/>
              </a:rPr>
              <a:t>By Bonface Mamboleo</a:t>
            </a:r>
            <a:endParaRPr lang="en-US" sz="3200" b="1" dirty="0">
              <a:latin typeface="Satisfy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20400" y="0"/>
            <a:ext cx="9146029" cy="10287000"/>
          </a:xfrm>
          <a:prstGeom prst="rect">
            <a:avLst/>
          </a:prstGeom>
          <a:solidFill>
            <a:srgbClr val="0BB6BC"/>
          </a:solidFill>
        </p:spPr>
      </p:sp>
      <p:sp>
        <p:nvSpPr>
          <p:cNvPr id="4" name="TextBox 4"/>
          <p:cNvSpPr txBox="1"/>
          <p:nvPr/>
        </p:nvSpPr>
        <p:spPr>
          <a:xfrm>
            <a:off x="1716366" y="825112"/>
            <a:ext cx="7363108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u="none" dirty="0" smtClean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THE PROBLEM</a:t>
            </a:r>
            <a:endParaRPr lang="en-US" sz="8100" b="1" u="none" dirty="0">
              <a:solidFill>
                <a:srgbClr val="0BB6BC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>
            <a:off x="616747" y="647700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3120" y="2880518"/>
            <a:ext cx="8229600" cy="4525963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Kenya wastes over 30% of edible food yearly.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Over 14 million Kenyans face food insecurity.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Lack of coordination between food donors and recipients.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 Logistical and awareness barriers worsen food waste.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26" y="0"/>
            <a:ext cx="8908263" cy="5548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26" y="5548921"/>
            <a:ext cx="8967202" cy="471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054603"/>
            <a:ext cx="3693286" cy="21375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498156" y="9631382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chemeClr val="bg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</a:t>
            </a:r>
            <a:endParaRPr lang="en-US" sz="2199" b="1" dirty="0">
              <a:solidFill>
                <a:schemeClr val="bg1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74293" y="543843"/>
              <a:ext cx="463671" cy="324570"/>
            </a:xfrm>
            <a:custGeom>
              <a:avLst/>
              <a:gdLst/>
              <a:ahLst/>
              <a:cxnLst/>
              <a:rect l="l" t="t" r="r" b="b"/>
              <a:pathLst>
                <a:path w="463671" h="324570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38200" y="158009"/>
            <a:ext cx="957111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u="none" dirty="0" smtClean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Solution </a:t>
            </a:r>
            <a:endParaRPr lang="en-US" sz="80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8610600" cy="68445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ChakulaConnect is a mobile-first platform that: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/>
              <a:t> </a:t>
            </a:r>
            <a:r>
              <a:rPr lang="en-US" sz="4000" dirty="0" smtClean="0"/>
              <a:t>  Connects food donors (homes, farms, restaurants) with recipients (NGOs, shelters).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 smtClean="0"/>
              <a:t>Facilitates logistics and pickups in real time.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 smtClean="0"/>
              <a:t> Tracks food impact and generates transparency.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88" y="0"/>
            <a:ext cx="685800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69" y="6958898"/>
            <a:ext cx="5134674" cy="2971800"/>
          </a:xfrm>
          <a:prstGeom prst="rect">
            <a:avLst/>
          </a:prstGeom>
        </p:spPr>
      </p:pic>
      <p:sp>
        <p:nvSpPr>
          <p:cNvPr id="12" name="TextBox 14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3</a:t>
            </a:r>
            <a:endParaRPr lang="en-US" sz="2199" b="1" dirty="0">
              <a:solidFill>
                <a:srgbClr val="90113E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975585" y="342900"/>
            <a:ext cx="866371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u="none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12496800" y="851637"/>
            <a:ext cx="381000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4800" b="1" u="none" dirty="0" smtClean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How it Works</a:t>
            </a:r>
            <a:endParaRPr lang="en-US" sz="48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1658600" y="2933700"/>
            <a:ext cx="6019800" cy="34989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 Donors upload surplus food items.</a:t>
            </a:r>
          </a:p>
          <a:p>
            <a:r>
              <a:rPr lang="en-US" dirty="0" smtClean="0"/>
              <a:t>2. Recipients request available food.</a:t>
            </a:r>
          </a:p>
          <a:p>
            <a:r>
              <a:rPr lang="en-US" dirty="0" smtClean="0"/>
              <a:t>3. Platform matches them based on location and urgency.</a:t>
            </a:r>
          </a:p>
          <a:p>
            <a:r>
              <a:rPr lang="en-US" dirty="0" smtClean="0"/>
              <a:t>4. Drivers/volunteers are notified for pickup and delivery.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74443"/>
            <a:ext cx="7239000" cy="7239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686"/>
            <a:ext cx="4953000" cy="72004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975" y="7270766"/>
            <a:ext cx="4476382" cy="2590800"/>
          </a:xfrm>
          <a:prstGeom prst="rect">
            <a:avLst/>
          </a:prstGeom>
        </p:spPr>
      </p:pic>
      <p:sp>
        <p:nvSpPr>
          <p:cNvPr id="34" name="TextBox 14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4</a:t>
            </a:r>
            <a:endParaRPr lang="en-US" sz="2199" b="1" dirty="0">
              <a:solidFill>
                <a:srgbClr val="90113E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0056" y="1596726"/>
            <a:ext cx="10130543" cy="2522151"/>
            <a:chOff x="-1" y="0"/>
            <a:chExt cx="13507391" cy="336286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 dirty="0" smtClean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3 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out 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1823986"/>
              <a:ext cx="13507391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/>
                <a:t>Urban dwellers in Kenya who are willing to donate excess food if given a convenient platform</a:t>
              </a:r>
              <a:r>
                <a:rPr lang="en-US" sz="3200" dirty="0" smtClean="0"/>
                <a:t>.</a:t>
              </a:r>
              <a:endParaRPr lang="en-US" sz="3199" b="1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0057" y="4720014"/>
            <a:ext cx="11749186" cy="2522152"/>
            <a:chOff x="0" y="0"/>
            <a:chExt cx="15665582" cy="336287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 dirty="0" smtClean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87%</a:t>
              </a:r>
              <a:endParaRPr lang="en-US" sz="8100" b="1" u="none" dirty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23987"/>
              <a:ext cx="15665582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/>
                <a:t>Of food establishments report throwing away edible food weekly, especially in cities like Nairobi and Mombasa.</a:t>
              </a:r>
              <a:endParaRPr lang="en-US" sz="3199" b="1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00056" y="7337777"/>
            <a:ext cx="10663943" cy="2522153"/>
            <a:chOff x="-1" y="0"/>
            <a:chExt cx="14218591" cy="336287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 dirty="0" smtClean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15 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million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1823988"/>
              <a:ext cx="14218591" cy="1538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/>
                <a:t>Kenyans face food insecurity annually, representing a massive market need ChakulaConnect aims to bridge.</a:t>
              </a:r>
              <a:endParaRPr lang="en-US" sz="3199" b="1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2" y="4493819"/>
            <a:ext cx="4248827" cy="24784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2" y="7932974"/>
            <a:ext cx="4249772" cy="134576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66800" y="1702265"/>
            <a:ext cx="4143476" cy="19190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8682" y="0"/>
            <a:ext cx="90827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133124"/>
            <a:ext cx="4083789" cy="2363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" y="2171700"/>
            <a:ext cx="9677400" cy="7001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Kenya has a population of around </a:t>
            </a:r>
            <a:r>
              <a:rPr lang="en-US" sz="2800" b="1" dirty="0"/>
              <a:t>54 million</a:t>
            </a:r>
            <a:r>
              <a:rPr lang="en-US" sz="2800" dirty="0"/>
              <a:t> people. Out of this: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Urban Population</a:t>
            </a:r>
            <a:r>
              <a:rPr lang="en-US" sz="2800" dirty="0"/>
              <a:t> – ~31% (~16.7 million)</a:t>
            </a:r>
          </a:p>
          <a:p>
            <a:pPr lvl="1"/>
            <a:r>
              <a:rPr lang="en-US" sz="2800" b="1" dirty="0"/>
              <a:t>Target Segment:</a:t>
            </a:r>
            <a:endParaRPr lang="en-US" sz="2800" dirty="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8M+ potential donors: restaurants, hotels, households, institutions.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3M+ tech-savvy individuals willing to use mobile platforms for food donation.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People Facing Food Insecurity</a:t>
            </a:r>
            <a:r>
              <a:rPr lang="en-US" sz="2800" dirty="0"/>
              <a:t> – ~15 million</a:t>
            </a:r>
          </a:p>
          <a:p>
            <a:pPr lvl="1"/>
            <a:r>
              <a:rPr lang="en-US" sz="2800" dirty="0"/>
              <a:t>These are the </a:t>
            </a:r>
            <a:r>
              <a:rPr lang="en-US" sz="2800" b="1" dirty="0"/>
              <a:t>primary beneficiaries</a:t>
            </a:r>
            <a:r>
              <a:rPr lang="en-US" sz="2800" dirty="0"/>
              <a:t>, including slum dwellers, refugees, and low-income communities.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Food Businesses</a:t>
            </a:r>
            <a:r>
              <a:rPr lang="en-US" sz="2800" dirty="0"/>
              <a:t> – Over </a:t>
            </a:r>
            <a:r>
              <a:rPr lang="en-US" sz="2800" b="1" dirty="0"/>
              <a:t>40,000</a:t>
            </a:r>
            <a:r>
              <a:rPr lang="en-US" sz="2800" dirty="0"/>
              <a:t> registered food-related businesses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Supermarkets, groceries, fast food chains, restaurants – a huge pool of potential recurring donors.</a:t>
            </a:r>
          </a:p>
          <a:p>
            <a:pPr algn="l">
              <a:lnSpc>
                <a:spcPts val="4199"/>
              </a:lnSpc>
            </a:pPr>
            <a:endParaRPr lang="en-US" sz="2999" u="none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22869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48959"/>
              </p:ext>
            </p:extLst>
          </p:nvPr>
        </p:nvGraphicFramePr>
        <p:xfrm>
          <a:off x="8839200" y="2095500"/>
          <a:ext cx="9753599" cy="731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103974"/>
            <a:ext cx="3019536" cy="1747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05" y="3830301"/>
            <a:ext cx="2314426" cy="223215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3828958"/>
            <a:ext cx="2290836" cy="21431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07" y="4453127"/>
            <a:ext cx="2246093" cy="129997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8998522"/>
            <a:ext cx="18288000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11" name="TextBox 11"/>
          <p:cNvSpPr txBox="1"/>
          <p:nvPr/>
        </p:nvSpPr>
        <p:spPr>
          <a:xfrm>
            <a:off x="3733800" y="233963"/>
            <a:ext cx="87505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9"/>
              </a:lnSpc>
            </a:pPr>
            <a:r>
              <a:rPr lang="en-US" sz="8099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0357" y="9484941"/>
            <a:ext cx="798886" cy="3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 dirty="0" smtClean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7</a:t>
            </a:r>
            <a:endParaRPr lang="en-US" sz="2199" b="1" dirty="0">
              <a:solidFill>
                <a:srgbClr val="000000"/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grpSp>
        <p:nvGrpSpPr>
          <p:cNvPr id="14" name="Group 2"/>
          <p:cNvGrpSpPr>
            <a:grpSpLocks noChangeAspect="1"/>
          </p:cNvGrpSpPr>
          <p:nvPr/>
        </p:nvGrpSpPr>
        <p:grpSpPr>
          <a:xfrm>
            <a:off x="1031599" y="2656607"/>
            <a:ext cx="2651460" cy="5245085"/>
            <a:chOff x="0" y="0"/>
            <a:chExt cx="2620010" cy="5182870"/>
          </a:xfrm>
        </p:grpSpPr>
        <p:sp>
          <p:nvSpPr>
            <p:cNvPr id="1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4" name="Group 2"/>
          <p:cNvGrpSpPr>
            <a:grpSpLocks noChangeAspect="1"/>
          </p:cNvGrpSpPr>
          <p:nvPr/>
        </p:nvGrpSpPr>
        <p:grpSpPr>
          <a:xfrm>
            <a:off x="6553200" y="2503663"/>
            <a:ext cx="2651460" cy="5246370"/>
            <a:chOff x="0" y="0"/>
            <a:chExt cx="2620010" cy="5184140"/>
          </a:xfrm>
        </p:grpSpPr>
        <p:sp>
          <p:nvSpPr>
            <p:cNvPr id="2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4" name="Group 2"/>
          <p:cNvGrpSpPr>
            <a:grpSpLocks noChangeAspect="1"/>
          </p:cNvGrpSpPr>
          <p:nvPr/>
        </p:nvGrpSpPr>
        <p:grpSpPr>
          <a:xfrm>
            <a:off x="9449840" y="2478941"/>
            <a:ext cx="2651460" cy="5246370"/>
            <a:chOff x="0" y="0"/>
            <a:chExt cx="2620010" cy="5184140"/>
          </a:xfrm>
        </p:grpSpPr>
        <p:sp>
          <p:nvSpPr>
            <p:cNvPr id="3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4" name="Group 2"/>
          <p:cNvGrpSpPr>
            <a:grpSpLocks noChangeAspect="1"/>
          </p:cNvGrpSpPr>
          <p:nvPr/>
        </p:nvGrpSpPr>
        <p:grpSpPr>
          <a:xfrm>
            <a:off x="12524146" y="2494738"/>
            <a:ext cx="2651460" cy="5246370"/>
            <a:chOff x="0" y="0"/>
            <a:chExt cx="2620010" cy="5184140"/>
          </a:xfrm>
        </p:grpSpPr>
        <p:sp>
          <p:nvSpPr>
            <p:cNvPr id="45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7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8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9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3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98" y="3752115"/>
            <a:ext cx="1864461" cy="136516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20" y="5101483"/>
            <a:ext cx="1809058" cy="86259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887254" y="6531756"/>
            <a:ext cx="2334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Acme" panose="02000706050000020004" pitchFamily="2" charset="0"/>
              </a:rPr>
              <a:t>VS.</a:t>
            </a:r>
            <a:endParaRPr lang="en-US" sz="8800" dirty="0">
              <a:latin typeface="Acme" panose="02000706050000020004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8200" y="803852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ChakulaConnect</a:t>
            </a:r>
            <a:endParaRPr lang="en-US" sz="3600" dirty="0"/>
          </a:p>
        </p:txBody>
      </p:sp>
      <p:sp>
        <p:nvSpPr>
          <p:cNvPr id="63" name="Rectangle 62"/>
          <p:cNvSpPr/>
          <p:nvPr/>
        </p:nvSpPr>
        <p:spPr>
          <a:xfrm>
            <a:off x="6562990" y="7949805"/>
            <a:ext cx="2602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Food Banking Kenya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37486" y="7949805"/>
            <a:ext cx="24006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To Good To Go</a:t>
            </a:r>
            <a:endParaRPr lang="en-US" sz="3200" dirty="0"/>
          </a:p>
        </p:txBody>
      </p:sp>
      <p:sp>
        <p:nvSpPr>
          <p:cNvPr id="65" name="Rectangle 64"/>
          <p:cNvSpPr/>
          <p:nvPr/>
        </p:nvSpPr>
        <p:spPr>
          <a:xfrm>
            <a:off x="12632678" y="7949805"/>
            <a:ext cx="2602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Share The Meal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8400" y="114300"/>
            <a:ext cx="16306800" cy="9644182"/>
            <a:chOff x="0" y="-304800"/>
            <a:chExt cx="21742401" cy="128589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304800"/>
              <a:ext cx="18592844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38300"/>
              <a:ext cx="21742401" cy="10915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1</a:t>
              </a:r>
              <a:r>
                <a:rPr lang="en-US" sz="2800" b="1" dirty="0" smtClean="0"/>
                <a:t>. </a:t>
              </a:r>
              <a:r>
                <a:rPr lang="en-US" sz="2800" b="1" dirty="0"/>
                <a:t>Dual-Sided App (Donor &amp; Receiver)</a:t>
              </a:r>
            </a:p>
            <a:p>
              <a:r>
                <a:rPr lang="en-US" sz="2800" dirty="0"/>
                <a:t>One platform, two perspectives: Individuals, supermarkets, and restaurants donate — charities, shelters, and community centers receive.</a:t>
              </a:r>
            </a:p>
            <a:p>
              <a:r>
                <a:rPr lang="en-US" sz="2800" dirty="0"/>
                <a:t>Most alternatives focus on just redistribution logistics, not engagement.</a:t>
              </a:r>
            </a:p>
            <a:p>
              <a:r>
                <a:rPr lang="en-US" sz="2800" b="1" dirty="0" smtClean="0"/>
                <a:t>2. </a:t>
              </a:r>
              <a:r>
                <a:rPr lang="en-US" sz="2800" b="1" dirty="0"/>
                <a:t>Real-Time Matching</a:t>
              </a:r>
            </a:p>
            <a:p>
              <a:r>
                <a:rPr lang="en-US" sz="2800" dirty="0"/>
                <a:t>Instant matching between food donors and nearby receivers using location data.</a:t>
              </a:r>
            </a:p>
            <a:p>
              <a:r>
                <a:rPr lang="en-US" sz="2800" dirty="0"/>
                <a:t>Reduces waste by speeding up the collection and redistribution process.</a:t>
              </a:r>
            </a:p>
            <a:p>
              <a:r>
                <a:rPr lang="en-US" sz="2800" b="1" dirty="0" smtClean="0"/>
                <a:t>3. </a:t>
              </a:r>
              <a:r>
                <a:rPr lang="en-US" sz="2800" b="1" dirty="0"/>
                <a:t>Transparent Tracking System</a:t>
              </a:r>
            </a:p>
            <a:p>
              <a:r>
                <a:rPr lang="en-US" sz="2800" dirty="0"/>
                <a:t>Full visibility on donation journey: from surplus to recipient.</a:t>
              </a:r>
            </a:p>
            <a:p>
              <a:r>
                <a:rPr lang="en-US" sz="2800" dirty="0"/>
                <a:t>Builds trust and accountability — a big plus for corporate donors and NGOs.</a:t>
              </a:r>
            </a:p>
            <a:p>
              <a:r>
                <a:rPr lang="en-US" sz="2800" b="1" dirty="0" smtClean="0"/>
                <a:t>4. </a:t>
              </a:r>
              <a:r>
                <a:rPr lang="en-US" sz="2800" b="1" dirty="0"/>
                <a:t>Community Empowerment &amp; Volunteer Integration</a:t>
              </a:r>
            </a:p>
            <a:p>
              <a:r>
                <a:rPr lang="en-US" sz="2800" dirty="0"/>
                <a:t>Involves communities through volunteer drivers and local outreach.</a:t>
              </a:r>
            </a:p>
            <a:p>
              <a:r>
                <a:rPr lang="en-US" sz="2800" dirty="0"/>
                <a:t>Adds a human connection layer that most tech platforms overlook.</a:t>
              </a:r>
            </a:p>
            <a:p>
              <a:r>
                <a:rPr lang="en-US" sz="2800" b="1" dirty="0" smtClean="0"/>
                <a:t>5. </a:t>
              </a:r>
              <a:r>
                <a:rPr lang="en-US" sz="2800" b="1" dirty="0"/>
                <a:t>Sustainability + Purpose-Driven Branding</a:t>
              </a:r>
            </a:p>
            <a:p>
              <a:r>
                <a:rPr lang="en-US" sz="2800" dirty="0"/>
                <a:t>“Where Surplus Meets Purpose” — not just reducing waste, but serving humanity.</a:t>
              </a:r>
            </a:p>
            <a:p>
              <a:r>
                <a:rPr lang="en-US" sz="2800" dirty="0"/>
                <a:t>Strong emotional appeal that resonates with modern conscious users and funders.</a:t>
              </a:r>
            </a:p>
            <a:p>
              <a:r>
                <a:rPr lang="en-US" sz="2800" b="1" dirty="0" smtClean="0"/>
                <a:t>6. </a:t>
              </a:r>
              <a:r>
                <a:rPr lang="en-US" sz="2800" b="1" dirty="0"/>
                <a:t>Gamification &amp; Impact Metrics (Coming Soon)</a:t>
              </a:r>
            </a:p>
            <a:p>
              <a:r>
                <a:rPr lang="en-US" sz="2800" dirty="0"/>
                <a:t>Users can track their impact, earn badges, and share their positive footprint.</a:t>
              </a:r>
            </a:p>
            <a:p>
              <a:r>
                <a:rPr lang="en-US" sz="2800" dirty="0"/>
                <a:t>This creates engagement beyond just transactions.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6" name="Freeform 6"/>
          <p:cNvSpPr/>
          <p:nvPr/>
        </p:nvSpPr>
        <p:spPr>
          <a:xfrm>
            <a:off x="-2239691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174813"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7850327"/>
            <a:ext cx="3317543" cy="1920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1578</Words>
  <Application>Microsoft Office PowerPoint</Application>
  <PresentationFormat>Custom</PresentationFormat>
  <Paragraphs>245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Acme</vt:lpstr>
      <vt:lpstr>Barlow Bold</vt:lpstr>
      <vt:lpstr>Barlow Medium</vt:lpstr>
      <vt:lpstr>Barlow Semi-Bold</vt:lpstr>
      <vt:lpstr>Canva Sans</vt:lpstr>
      <vt:lpstr>Calibri</vt:lpstr>
      <vt:lpstr>Satisfy</vt:lpstr>
      <vt:lpstr>Barlow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Copy of PLP Standard Pitch Deck Template</dc:title>
  <dc:creator>COMM</dc:creator>
  <cp:lastModifiedBy>Windows User</cp:lastModifiedBy>
  <cp:revision>39</cp:revision>
  <dcterms:created xsi:type="dcterms:W3CDTF">2006-08-16T00:00:00Z</dcterms:created>
  <dcterms:modified xsi:type="dcterms:W3CDTF">2025-04-20T04:32:49Z</dcterms:modified>
  <dc:identifier>DAGkuUxt6Io</dc:identifier>
</cp:coreProperties>
</file>